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  <p:sldId id="258" r:id="rId3"/>
    <p:sldId id="260" r:id="rId4"/>
    <p:sldId id="261" r:id="rId5"/>
    <p:sldId id="259" r:id="rId6"/>
    <p:sldId id="264" r:id="rId7"/>
    <p:sldId id="263" r:id="rId8"/>
    <p:sldId id="265" r:id="rId9"/>
    <p:sldId id="266" r:id="rId10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2D6-23DF-4F40-9E47-3A78FCBDB792}" type="datetimeFigureOut">
              <a:rPr lang="hu-HU" smtClean="0"/>
              <a:t>2014.07.01.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BDDE-E0D9-45A0-88DA-A67D338DE1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90245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2D6-23DF-4F40-9E47-3A78FCBDB792}" type="datetimeFigureOut">
              <a:rPr lang="hu-HU" smtClean="0"/>
              <a:t>2014.07.01.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BDDE-E0D9-45A0-88DA-A67D338DE1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5108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2D6-23DF-4F40-9E47-3A78FCBDB792}" type="datetimeFigureOut">
              <a:rPr lang="hu-HU" smtClean="0"/>
              <a:t>2014.07.01.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BDDE-E0D9-45A0-88DA-A67D338DE1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27885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2D6-23DF-4F40-9E47-3A78FCBDB792}" type="datetimeFigureOut">
              <a:rPr lang="hu-HU" smtClean="0"/>
              <a:t>2014.07.01.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BDDE-E0D9-45A0-88DA-A67D338DE168}" type="slidenum">
              <a:rPr lang="hu-HU" smtClean="0"/>
              <a:t>‹#›</a:t>
            </a:fld>
            <a:endParaRPr lang="hu-H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23651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2D6-23DF-4F40-9E47-3A78FCBDB792}" type="datetimeFigureOut">
              <a:rPr lang="hu-HU" smtClean="0"/>
              <a:t>2014.07.01.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BDDE-E0D9-45A0-88DA-A67D338DE1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82691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2D6-23DF-4F40-9E47-3A78FCBDB792}" type="datetimeFigureOut">
              <a:rPr lang="hu-HU" smtClean="0"/>
              <a:t>2014.07.01.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BDDE-E0D9-45A0-88DA-A67D338DE1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30820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2D6-23DF-4F40-9E47-3A78FCBDB792}" type="datetimeFigureOut">
              <a:rPr lang="hu-HU" smtClean="0"/>
              <a:t>2014.07.01.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BDDE-E0D9-45A0-88DA-A67D338DE1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82568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2D6-23DF-4F40-9E47-3A78FCBDB792}" type="datetimeFigureOut">
              <a:rPr lang="hu-HU" smtClean="0"/>
              <a:t>2014.07.01.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BDDE-E0D9-45A0-88DA-A67D338DE1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47606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2D6-23DF-4F40-9E47-3A78FCBDB792}" type="datetimeFigureOut">
              <a:rPr lang="hu-HU" smtClean="0"/>
              <a:t>2014.07.01.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BDDE-E0D9-45A0-88DA-A67D338DE1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73074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2D6-23DF-4F40-9E47-3A78FCBDB792}" type="datetimeFigureOut">
              <a:rPr lang="hu-HU" smtClean="0"/>
              <a:t>2014.07.01.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BDDE-E0D9-45A0-88DA-A67D338DE1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90678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2D6-23DF-4F40-9E47-3A78FCBDB792}" type="datetimeFigureOut">
              <a:rPr lang="hu-HU" smtClean="0"/>
              <a:t>2014.07.01.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BDDE-E0D9-45A0-88DA-A67D338DE1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4721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2D6-23DF-4F40-9E47-3A78FCBDB792}" type="datetimeFigureOut">
              <a:rPr lang="hu-HU" smtClean="0"/>
              <a:t>2014.07.01.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BDDE-E0D9-45A0-88DA-A67D338DE1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953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2D6-23DF-4F40-9E47-3A78FCBDB792}" type="datetimeFigureOut">
              <a:rPr lang="hu-HU" smtClean="0"/>
              <a:t>2014.07.01.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BDDE-E0D9-45A0-88DA-A67D338DE1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58943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2D6-23DF-4F40-9E47-3A78FCBDB792}" type="datetimeFigureOut">
              <a:rPr lang="hu-HU" smtClean="0"/>
              <a:t>2014.07.01.</a:t>
            </a:fld>
            <a:endParaRPr lang="hu-H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BDDE-E0D9-45A0-88DA-A67D338DE1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51290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2D6-23DF-4F40-9E47-3A78FCBDB792}" type="datetimeFigureOut">
              <a:rPr lang="hu-HU" smtClean="0"/>
              <a:t>2014.07.01.</a:t>
            </a:fld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BDDE-E0D9-45A0-88DA-A67D338DE1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582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2D6-23DF-4F40-9E47-3A78FCBDB792}" type="datetimeFigureOut">
              <a:rPr lang="hu-HU" smtClean="0"/>
              <a:t>2014.07.01.</a:t>
            </a:fld>
            <a:endParaRPr lang="hu-H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BDDE-E0D9-45A0-88DA-A67D338DE1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40181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C62D6-23DF-4F40-9E47-3A78FCBDB792}" type="datetimeFigureOut">
              <a:rPr lang="hu-HU" smtClean="0"/>
              <a:t>2014.07.01.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BDDE-E0D9-45A0-88DA-A67D338DE1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78219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0CC62D6-23DF-4F40-9E47-3A78FCBDB792}" type="datetimeFigureOut">
              <a:rPr lang="hu-HU" smtClean="0"/>
              <a:t>2014.07.01.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DBDDE-E0D9-45A0-88DA-A67D338DE1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98434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  <p:sldLayoutId id="214748383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154955" y="1002957"/>
            <a:ext cx="8825658" cy="3329581"/>
          </a:xfrm>
        </p:spPr>
        <p:txBody>
          <a:bodyPr/>
          <a:lstStyle/>
          <a:p>
            <a:r>
              <a:rPr lang="hu-HU" sz="5400" dirty="0" smtClean="0"/>
              <a:t>A felszámolási értékesítés és az értékbecslés</a:t>
            </a:r>
            <a:endParaRPr lang="hu-HU" sz="54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 smtClean="0"/>
              <a:t>Dr. Túróczi Emese</a:t>
            </a:r>
          </a:p>
          <a:p>
            <a:r>
              <a:rPr lang="hu-HU" dirty="0" smtClean="0"/>
              <a:t>2014. július 4.</a:t>
            </a:r>
          </a:p>
          <a:p>
            <a:r>
              <a:rPr lang="hu-HU" dirty="0" smtClean="0"/>
              <a:t>MAISZ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50162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 felszámolási vagyon értékesítése - alapvetések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u-HU" dirty="0" smtClean="0"/>
              <a:t>a </a:t>
            </a:r>
            <a:r>
              <a:rPr lang="hu-HU" dirty="0"/>
              <a:t>felszámolónak az egyik kiemelt fontosságú feladata, hogy az adós vagyontárgyait a </a:t>
            </a:r>
            <a:r>
              <a:rPr lang="hu-HU" b="1" i="1" dirty="0"/>
              <a:t>forgalomban elérhető legmagasabb áron értékesítse</a:t>
            </a:r>
            <a:r>
              <a:rPr lang="hu-HU" dirty="0"/>
              <a:t> [</a:t>
            </a:r>
            <a:r>
              <a:rPr lang="hu-HU" dirty="0" err="1"/>
              <a:t>Cstv</a:t>
            </a:r>
            <a:r>
              <a:rPr lang="hu-HU" dirty="0"/>
              <a:t>. 49. § (1) bekezdés</a:t>
            </a:r>
            <a:r>
              <a:rPr lang="hu-HU" dirty="0" smtClean="0"/>
              <a:t>]</a:t>
            </a:r>
          </a:p>
          <a:p>
            <a:pPr algn="just"/>
            <a:r>
              <a:rPr lang="hu-HU" dirty="0"/>
              <a:t>nemcsak lehetőség, de </a:t>
            </a:r>
            <a:r>
              <a:rPr lang="hu-HU" b="1" i="1" dirty="0"/>
              <a:t>kötelezettség</a:t>
            </a:r>
            <a:r>
              <a:rPr lang="hu-HU" dirty="0"/>
              <a:t>, amelyet – ha a hitelezői választmány eltérően nem dönt – a felszámolás kezdő időpontjától számított 100 napon belül meg kell kezdeni [</a:t>
            </a:r>
            <a:r>
              <a:rPr lang="hu-HU" dirty="0" err="1"/>
              <a:t>Cstv</a:t>
            </a:r>
            <a:r>
              <a:rPr lang="hu-HU" dirty="0"/>
              <a:t>. 49. § (2) bekezdés</a:t>
            </a:r>
            <a:r>
              <a:rPr lang="hu-HU" dirty="0" smtClean="0"/>
              <a:t>]</a:t>
            </a:r>
          </a:p>
          <a:p>
            <a:pPr algn="just"/>
            <a:r>
              <a:rPr lang="hu-HU" b="1" i="1" dirty="0"/>
              <a:t>formái</a:t>
            </a:r>
            <a:r>
              <a:rPr lang="hu-HU" dirty="0"/>
              <a:t> főszabály szerint </a:t>
            </a:r>
            <a:r>
              <a:rPr lang="hu-HU" dirty="0" smtClean="0"/>
              <a:t>kötöttek</a:t>
            </a:r>
          </a:p>
          <a:p>
            <a:pPr algn="just"/>
            <a:r>
              <a:rPr lang="hu-HU" b="1" i="1" dirty="0"/>
              <a:t>t</a:t>
            </a:r>
            <a:r>
              <a:rPr lang="hu-HU" b="1" i="1" dirty="0" smtClean="0"/>
              <a:t>ehermentes</a:t>
            </a:r>
            <a:r>
              <a:rPr lang="hu-HU" dirty="0" smtClean="0"/>
              <a:t> értékesítés; a végrehajtási és zálogjogok megszűnéséről a </a:t>
            </a:r>
            <a:r>
              <a:rPr lang="hu-HU" dirty="0" err="1"/>
              <a:t>C</a:t>
            </a:r>
            <a:r>
              <a:rPr lang="hu-HU" dirty="0" err="1" smtClean="0"/>
              <a:t>stv</a:t>
            </a:r>
            <a:r>
              <a:rPr lang="hu-HU" dirty="0" smtClean="0"/>
              <a:t>. 38. § (1) és (3) bekezdései rendelkeznek, a földhivatal a „felszámoló megkeresésére” jegyzi le ezeket (vagy nem…)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01063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Hogyan értékesíthetjük az adós vagyonát?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14523" y="2473048"/>
            <a:ext cx="8946541" cy="4195481"/>
          </a:xfrm>
        </p:spPr>
        <p:txBody>
          <a:bodyPr>
            <a:normAutofit/>
          </a:bodyPr>
          <a:lstStyle/>
          <a:p>
            <a:r>
              <a:rPr lang="hu-HU" sz="2800" b="1" i="1" dirty="0"/>
              <a:t>v</a:t>
            </a:r>
            <a:r>
              <a:rPr lang="hu-HU" sz="2800" b="1" i="1" dirty="0" smtClean="0"/>
              <a:t>agyontárgyanként</a:t>
            </a:r>
          </a:p>
          <a:p>
            <a:r>
              <a:rPr lang="hu-HU" sz="2800" b="1" i="1" dirty="0" smtClean="0"/>
              <a:t>vagyoncsoportonként </a:t>
            </a:r>
          </a:p>
          <a:p>
            <a:r>
              <a:rPr lang="hu-HU" sz="2800" b="1" i="1" dirty="0"/>
              <a:t>ö</a:t>
            </a:r>
            <a:r>
              <a:rPr lang="hu-HU" sz="2800" b="1" i="1" dirty="0" smtClean="0"/>
              <a:t>nálló termelési egységként</a:t>
            </a:r>
          </a:p>
          <a:p>
            <a:r>
              <a:rPr lang="hu-HU" sz="2800" b="1" i="1" dirty="0"/>
              <a:t>t</a:t>
            </a:r>
            <a:r>
              <a:rPr lang="hu-HU" sz="2800" b="1" i="1" dirty="0" smtClean="0"/>
              <a:t>eljes vagyonként</a:t>
            </a:r>
          </a:p>
          <a:p>
            <a:pPr>
              <a:buNone/>
            </a:pPr>
            <a:endParaRPr lang="hu-HU" b="1" i="1" dirty="0" smtClean="0"/>
          </a:p>
        </p:txBody>
      </p:sp>
    </p:spTree>
    <p:extLst>
      <p:ext uri="{BB962C8B-B14F-4D97-AF65-F5344CB8AC3E}">
        <p14:creationId xmlns:p14="http://schemas.microsoft.com/office/powerpoint/2010/main" val="3033971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értékesítés formái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04293" y="1731642"/>
            <a:ext cx="8946541" cy="4195481"/>
          </a:xfrm>
        </p:spPr>
        <p:txBody>
          <a:bodyPr>
            <a:normAutofit fontScale="92500" lnSpcReduction="10000"/>
          </a:bodyPr>
          <a:lstStyle/>
          <a:p>
            <a:r>
              <a:rPr lang="hu-HU" b="1" i="1" dirty="0" smtClean="0"/>
              <a:t>nyilvános pályázat </a:t>
            </a:r>
          </a:p>
          <a:p>
            <a:r>
              <a:rPr lang="hu-HU" b="1" i="1" dirty="0" smtClean="0"/>
              <a:t>árverés</a:t>
            </a:r>
          </a:p>
          <a:p>
            <a:r>
              <a:rPr lang="hu-HU" dirty="0" smtClean="0"/>
              <a:t>2015. január 1-től </a:t>
            </a:r>
            <a:r>
              <a:rPr lang="hu-HU" b="1" i="1" dirty="0" smtClean="0"/>
              <a:t>elektronikus értékesítés (EÉR)</a:t>
            </a:r>
            <a:r>
              <a:rPr lang="hu-HU" dirty="0" smtClean="0"/>
              <a:t> </a:t>
            </a:r>
          </a:p>
          <a:p>
            <a:r>
              <a:rPr lang="hu-HU" b="1" i="1" dirty="0" smtClean="0"/>
              <a:t>az értékesítés egyéb nyilvános formája </a:t>
            </a:r>
          </a:p>
          <a:p>
            <a:pPr lvl="1" algn="just"/>
            <a:r>
              <a:rPr lang="hu-HU" dirty="0" smtClean="0"/>
              <a:t>ha ehhez a hitelezői választmány hozzájárul, vagy</a:t>
            </a:r>
          </a:p>
          <a:p>
            <a:pPr lvl="1" algn="just"/>
            <a:r>
              <a:rPr lang="hu-HU" dirty="0" smtClean="0"/>
              <a:t>ha az értékesítés várható bevételei előreláthatóan még annak költségeit sem fedezik, illetve ezek különbsége várhatóan kevesebb 100 000 forintnál (kis értékű vagyontárgyak értékesítése)</a:t>
            </a:r>
          </a:p>
          <a:p>
            <a:pPr algn="just"/>
            <a:r>
              <a:rPr lang="hu-HU" b="1" i="1" dirty="0"/>
              <a:t>a</a:t>
            </a:r>
            <a:r>
              <a:rPr lang="hu-HU" b="1" i="1" dirty="0" smtClean="0"/>
              <a:t>z értékesítés speciális esetei</a:t>
            </a:r>
          </a:p>
          <a:p>
            <a:pPr lvl="1" algn="just"/>
            <a:r>
              <a:rPr lang="hu-HU" dirty="0"/>
              <a:t>e</a:t>
            </a:r>
            <a:r>
              <a:rPr lang="hu-HU" dirty="0" smtClean="0"/>
              <a:t>lővásárlási jogosultnak</a:t>
            </a:r>
          </a:p>
          <a:p>
            <a:pPr lvl="1" algn="just"/>
            <a:r>
              <a:rPr lang="hu-HU" dirty="0" smtClean="0"/>
              <a:t>zálogjogosultnak</a:t>
            </a:r>
          </a:p>
          <a:p>
            <a:pPr lvl="1" algn="just"/>
            <a:r>
              <a:rPr lang="hu-HU" dirty="0"/>
              <a:t>k</a:t>
            </a:r>
            <a:r>
              <a:rPr lang="hu-HU" dirty="0" smtClean="0"/>
              <a:t>özös tulajdon értékesítése</a:t>
            </a:r>
          </a:p>
          <a:p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6411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értékesítés előkészítése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az egyes vagyontárgyak értékesítési </a:t>
            </a:r>
            <a:r>
              <a:rPr lang="hu-HU" b="1" i="1" dirty="0" smtClean="0"/>
              <a:t>lehetőségeinek</a:t>
            </a:r>
            <a:r>
              <a:rPr lang="hu-HU" dirty="0" smtClean="0"/>
              <a:t> (esetleg korlátainak) felmérése</a:t>
            </a:r>
          </a:p>
          <a:p>
            <a:r>
              <a:rPr lang="hu-HU" dirty="0" smtClean="0"/>
              <a:t>értékesítéshez szükséges </a:t>
            </a:r>
            <a:r>
              <a:rPr lang="hu-HU" b="1" i="1" dirty="0" smtClean="0"/>
              <a:t>dokumentumok</a:t>
            </a:r>
            <a:r>
              <a:rPr lang="hu-HU" dirty="0" smtClean="0"/>
              <a:t> beszerzése (tulajdoni lap, értékbecslés, szerződések, hozzájáruló nyilatkozatok, stb.)</a:t>
            </a:r>
          </a:p>
          <a:p>
            <a:r>
              <a:rPr lang="hu-HU" dirty="0" smtClean="0"/>
              <a:t>értékesítés </a:t>
            </a:r>
            <a:r>
              <a:rPr lang="hu-HU" b="1" i="1" dirty="0" smtClean="0"/>
              <a:t>stratégiájának</a:t>
            </a:r>
            <a:r>
              <a:rPr lang="hu-HU" dirty="0" smtClean="0"/>
              <a:t> megtervezése</a:t>
            </a:r>
          </a:p>
          <a:p>
            <a:r>
              <a:rPr lang="hu-HU" dirty="0" smtClean="0"/>
              <a:t>értékesítés </a:t>
            </a:r>
            <a:r>
              <a:rPr lang="hu-HU" b="1" i="1" dirty="0" smtClean="0"/>
              <a:t>formájának, módjának </a:t>
            </a:r>
            <a:r>
              <a:rPr lang="hu-HU" dirty="0" smtClean="0"/>
              <a:t>eldöntése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53513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értékesítés jogszabályi háttere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</a:t>
            </a:r>
            <a:r>
              <a:rPr lang="hu-HU" dirty="0" smtClean="0"/>
              <a:t> csődeljárásról és a felszámolási eljárásról szóló </a:t>
            </a:r>
            <a:r>
              <a:rPr lang="hu-HU" b="1" dirty="0" smtClean="0"/>
              <a:t>1991. évi XLIX. törvény (</a:t>
            </a:r>
            <a:r>
              <a:rPr lang="hu-HU" b="1" dirty="0" err="1" smtClean="0"/>
              <a:t>Cstv</a:t>
            </a:r>
            <a:r>
              <a:rPr lang="hu-HU" b="1" dirty="0" smtClean="0"/>
              <a:t>.)</a:t>
            </a:r>
          </a:p>
          <a:p>
            <a:r>
              <a:rPr lang="hu-HU" dirty="0"/>
              <a:t>a felszámolási eljárásban az adós vagyontárgyainak nyilvános értékesítésére vonatkozó részletes szabályokról, továbbá a felszámolás számviteli feladatairól szóló 225/2000. (XII. 19.) Korm. rendelet </a:t>
            </a:r>
            <a:r>
              <a:rPr lang="hu-HU" dirty="0" smtClean="0"/>
              <a:t>módosításáról szóló </a:t>
            </a:r>
            <a:r>
              <a:rPr lang="hu-HU" b="1" dirty="0"/>
              <a:t>237/2009. (X. 20.) Korm. r</a:t>
            </a:r>
            <a:r>
              <a:rPr lang="hu-HU" b="1" dirty="0" smtClean="0"/>
              <a:t>endelet</a:t>
            </a:r>
          </a:p>
          <a:p>
            <a:r>
              <a:rPr lang="hu-HU" dirty="0"/>
              <a:t>a felszámolási eljárásban az adós vagyontárgyainak elektronikus </a:t>
            </a:r>
            <a:r>
              <a:rPr lang="hu-HU" dirty="0" smtClean="0"/>
              <a:t>értékesítéséről szóló </a:t>
            </a:r>
            <a:r>
              <a:rPr lang="hu-HU" b="1" dirty="0" smtClean="0"/>
              <a:t>17/</a:t>
            </a:r>
            <a:r>
              <a:rPr lang="hu-HU" b="1" dirty="0"/>
              <a:t>2014. (II. 3.) Korm. rendelet</a:t>
            </a:r>
          </a:p>
        </p:txBody>
      </p:sp>
    </p:spTree>
    <p:extLst>
      <p:ext uri="{BB962C8B-B14F-4D97-AF65-F5344CB8AC3E}">
        <p14:creationId xmlns:p14="http://schemas.microsoft.com/office/powerpoint/2010/main" val="4088392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jogszabályban szereplő kifejezések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35676" y="2003491"/>
            <a:ext cx="8815158" cy="4038963"/>
          </a:xfrm>
        </p:spPr>
        <p:txBody>
          <a:bodyPr>
            <a:normAutofit fontScale="85000" lnSpcReduction="20000"/>
          </a:bodyPr>
          <a:lstStyle/>
          <a:p>
            <a:r>
              <a:rPr lang="hu-HU" b="1" i="1" dirty="0" smtClean="0"/>
              <a:t>a forgalomban elérhető legmagasabb ár</a:t>
            </a:r>
            <a:endParaRPr lang="hu-HU" dirty="0" smtClean="0"/>
          </a:p>
          <a:p>
            <a:pPr lvl="1"/>
            <a:r>
              <a:rPr lang="hu-HU" dirty="0" smtClean="0"/>
              <a:t>a felszámoló általános értékesítési kötelezettsége [</a:t>
            </a:r>
            <a:r>
              <a:rPr lang="hu-HU" dirty="0" err="1" smtClean="0"/>
              <a:t>Cstv</a:t>
            </a:r>
            <a:r>
              <a:rPr lang="hu-HU" dirty="0" smtClean="0"/>
              <a:t>. 49. § (1) </a:t>
            </a:r>
            <a:r>
              <a:rPr lang="hu-HU" dirty="0" err="1" smtClean="0"/>
              <a:t>bek</a:t>
            </a:r>
            <a:r>
              <a:rPr lang="hu-HU" dirty="0" smtClean="0"/>
              <a:t>.]</a:t>
            </a:r>
          </a:p>
          <a:p>
            <a:r>
              <a:rPr lang="hu-HU" b="1" i="1" dirty="0" smtClean="0"/>
              <a:t>becsérték</a:t>
            </a:r>
          </a:p>
          <a:p>
            <a:pPr lvl="1"/>
            <a:r>
              <a:rPr lang="hu-HU" dirty="0"/>
              <a:t>a</a:t>
            </a:r>
            <a:r>
              <a:rPr lang="hu-HU" dirty="0" smtClean="0"/>
              <a:t> hitelezők ellenőrzési jogosultságai [</a:t>
            </a:r>
            <a:r>
              <a:rPr lang="hu-HU" dirty="0" err="1" smtClean="0"/>
              <a:t>Cstv</a:t>
            </a:r>
            <a:r>
              <a:rPr lang="hu-HU" dirty="0" smtClean="0"/>
              <a:t>. 49. § (2) </a:t>
            </a:r>
            <a:r>
              <a:rPr lang="hu-HU" dirty="0" err="1" smtClean="0"/>
              <a:t>bek</a:t>
            </a:r>
            <a:r>
              <a:rPr lang="hu-HU" dirty="0" smtClean="0"/>
              <a:t>.]</a:t>
            </a:r>
          </a:p>
          <a:p>
            <a:pPr lvl="1"/>
            <a:r>
              <a:rPr lang="hu-HU" dirty="0"/>
              <a:t>f</a:t>
            </a:r>
            <a:r>
              <a:rPr lang="hu-HU" dirty="0" smtClean="0"/>
              <a:t>elszámolási árverés szabályai [</a:t>
            </a:r>
            <a:r>
              <a:rPr lang="hu-HU" dirty="0" err="1" smtClean="0"/>
              <a:t>Cstv</a:t>
            </a:r>
            <a:r>
              <a:rPr lang="hu-HU" dirty="0" smtClean="0"/>
              <a:t>. 49/B. §]</a:t>
            </a:r>
          </a:p>
          <a:p>
            <a:pPr lvl="1"/>
            <a:r>
              <a:rPr lang="hu-HU" dirty="0"/>
              <a:t>s</a:t>
            </a:r>
            <a:r>
              <a:rPr lang="hu-HU" dirty="0" smtClean="0"/>
              <a:t>tratégiailag kiemelt adós vagyonának nem nyilvános értékesítése [</a:t>
            </a:r>
            <a:r>
              <a:rPr lang="hu-HU" dirty="0" err="1" smtClean="0"/>
              <a:t>Cstv</a:t>
            </a:r>
            <a:r>
              <a:rPr lang="hu-HU" dirty="0" smtClean="0"/>
              <a:t>. 67. § (9e) </a:t>
            </a:r>
            <a:r>
              <a:rPr lang="hu-HU" dirty="0" err="1" smtClean="0"/>
              <a:t>bek</a:t>
            </a:r>
            <a:r>
              <a:rPr lang="hu-HU" dirty="0" smtClean="0"/>
              <a:t>.]</a:t>
            </a:r>
          </a:p>
          <a:p>
            <a:pPr lvl="1"/>
            <a:r>
              <a:rPr lang="hu-HU" dirty="0"/>
              <a:t>z</a:t>
            </a:r>
            <a:r>
              <a:rPr lang="hu-HU" dirty="0" smtClean="0"/>
              <a:t>álogjogos hitelezőnek történő értékesítés [</a:t>
            </a:r>
            <a:r>
              <a:rPr lang="hu-HU" dirty="0" err="1" smtClean="0"/>
              <a:t>Cstv</a:t>
            </a:r>
            <a:r>
              <a:rPr lang="hu-HU" dirty="0" smtClean="0"/>
              <a:t>. 49/A. § (5) </a:t>
            </a:r>
            <a:r>
              <a:rPr lang="hu-HU" dirty="0" err="1" smtClean="0"/>
              <a:t>bek</a:t>
            </a:r>
            <a:r>
              <a:rPr lang="hu-HU" dirty="0" smtClean="0"/>
              <a:t>. és 49/B. § (7) </a:t>
            </a:r>
            <a:r>
              <a:rPr lang="hu-HU" dirty="0" err="1" smtClean="0"/>
              <a:t>bek</a:t>
            </a:r>
            <a:r>
              <a:rPr lang="hu-HU" dirty="0" smtClean="0"/>
              <a:t>.]</a:t>
            </a:r>
          </a:p>
          <a:p>
            <a:r>
              <a:rPr lang="hu-HU" b="1" i="1" dirty="0" smtClean="0"/>
              <a:t>irányár</a:t>
            </a:r>
          </a:p>
          <a:p>
            <a:pPr lvl="1"/>
            <a:r>
              <a:rPr lang="hu-HU" dirty="0" smtClean="0"/>
              <a:t>237/2009. (X. 20.) </a:t>
            </a:r>
            <a:r>
              <a:rPr lang="hu-HU" dirty="0" err="1" smtClean="0"/>
              <a:t>Korm.rendelet</a:t>
            </a:r>
            <a:r>
              <a:rPr lang="hu-HU" dirty="0" smtClean="0"/>
              <a:t> – a becsértékkel szinonim!! (pl. az ajánlati biztosíték megállapításának alapja)</a:t>
            </a:r>
          </a:p>
          <a:p>
            <a:r>
              <a:rPr lang="hu-HU" b="1" i="1" dirty="0"/>
              <a:t>m</a:t>
            </a:r>
            <a:r>
              <a:rPr lang="hu-HU" b="1" i="1" dirty="0" smtClean="0"/>
              <a:t>inimálár</a:t>
            </a:r>
          </a:p>
          <a:p>
            <a:pPr lvl="1"/>
            <a:r>
              <a:rPr lang="hu-HU" dirty="0"/>
              <a:t>a</a:t>
            </a:r>
            <a:r>
              <a:rPr lang="hu-HU" dirty="0" smtClean="0"/>
              <a:t> hitelezők/tulajdonostárs ellenőrzési lehetőségei [</a:t>
            </a:r>
            <a:r>
              <a:rPr lang="hu-HU" dirty="0" err="1" smtClean="0"/>
              <a:t>Korm.r</a:t>
            </a:r>
            <a:r>
              <a:rPr lang="hu-HU" dirty="0" smtClean="0"/>
              <a:t>. 4. § (2)-(3) </a:t>
            </a:r>
            <a:r>
              <a:rPr lang="hu-HU" dirty="0" err="1" smtClean="0"/>
              <a:t>bek</a:t>
            </a:r>
            <a:r>
              <a:rPr lang="hu-HU" dirty="0" smtClean="0"/>
              <a:t>.]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82572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Nem árt az óvatosság…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04293" y="1731642"/>
            <a:ext cx="8946541" cy="4195481"/>
          </a:xfrm>
        </p:spPr>
        <p:txBody>
          <a:bodyPr>
            <a:normAutofit fontScale="77500" lnSpcReduction="20000"/>
          </a:bodyPr>
          <a:lstStyle/>
          <a:p>
            <a:r>
              <a:rPr lang="hu-HU" b="1" i="1" dirty="0"/>
              <a:t>f</a:t>
            </a:r>
            <a:r>
              <a:rPr lang="hu-HU" b="1" i="1" dirty="0" smtClean="0"/>
              <a:t>orgalmi érték vs. </a:t>
            </a:r>
            <a:r>
              <a:rPr lang="hu-HU" b="1" i="1" dirty="0" err="1"/>
              <a:t>l</a:t>
            </a:r>
            <a:r>
              <a:rPr lang="hu-HU" b="1" i="1" dirty="0" err="1" smtClean="0"/>
              <a:t>ikvidációs</a:t>
            </a:r>
            <a:r>
              <a:rPr lang="hu-HU" b="1" i="1" dirty="0" smtClean="0"/>
              <a:t> érték vs. </a:t>
            </a:r>
            <a:r>
              <a:rPr lang="hu-HU" b="1" i="1" dirty="0"/>
              <a:t>f</a:t>
            </a:r>
            <a:r>
              <a:rPr lang="hu-HU" b="1" i="1" dirty="0" smtClean="0"/>
              <a:t>elszámolási vételár </a:t>
            </a:r>
            <a:r>
              <a:rPr lang="hu-HU" dirty="0" smtClean="0"/>
              <a:t>- avagy meddig lehet a vételárral lemenni?</a:t>
            </a:r>
          </a:p>
          <a:p>
            <a:pPr lvl="1"/>
            <a:r>
              <a:rPr lang="hu-HU" dirty="0" smtClean="0"/>
              <a:t>a bírói gyakorlat alapvetése: a felszámolásban elérhető legmagasabb ár általában nem azonos a forgalmi (piaci) értékkel – ésszerű kockázatvállalás, a felszámolás időkorlátai</a:t>
            </a:r>
          </a:p>
          <a:p>
            <a:pPr lvl="1"/>
            <a:r>
              <a:rPr lang="hu-HU" dirty="0" smtClean="0"/>
              <a:t>a felszámoló azonban felelősségre vonható [</a:t>
            </a:r>
            <a:r>
              <a:rPr lang="hu-HU" dirty="0" err="1" smtClean="0"/>
              <a:t>Cstv</a:t>
            </a:r>
            <a:r>
              <a:rPr lang="hu-HU" dirty="0" smtClean="0"/>
              <a:t>. 54. §] az értékesítés körében hozott döntéseiért </a:t>
            </a:r>
          </a:p>
          <a:p>
            <a:pPr lvl="1"/>
            <a:r>
              <a:rPr lang="hu-HU" dirty="0" smtClean="0"/>
              <a:t>kifogás, feltűnő értékaránytalanság jogcímén történő megtámadás</a:t>
            </a:r>
          </a:p>
          <a:p>
            <a:pPr lvl="1"/>
            <a:r>
              <a:rPr lang="hu-HU" dirty="0"/>
              <a:t>f</a:t>
            </a:r>
            <a:r>
              <a:rPr lang="hu-HU" dirty="0" smtClean="0"/>
              <a:t>elszámolói díj alapja a tényleges eladási ár </a:t>
            </a:r>
          </a:p>
          <a:p>
            <a:r>
              <a:rPr lang="hu-HU" b="1" i="1" dirty="0"/>
              <a:t>h</a:t>
            </a:r>
            <a:r>
              <a:rPr lang="hu-HU" b="1" i="1" dirty="0" smtClean="0"/>
              <a:t>itelezői kontroll</a:t>
            </a:r>
            <a:endParaRPr lang="hu-HU" dirty="0" smtClean="0"/>
          </a:p>
          <a:p>
            <a:pPr lvl="1"/>
            <a:r>
              <a:rPr lang="hu-HU" dirty="0"/>
              <a:t>b</a:t>
            </a:r>
            <a:r>
              <a:rPr lang="hu-HU" dirty="0" smtClean="0"/>
              <a:t>ecsérték ellenőrzése, felülvizsgálata, szakértő bírói kirendelésének kezdeményezése </a:t>
            </a:r>
          </a:p>
          <a:p>
            <a:pPr lvl="1"/>
            <a:r>
              <a:rPr lang="hu-HU" dirty="0" smtClean="0"/>
              <a:t>70%-os minimálár, 50%-os ismételt értékesítési minimálár</a:t>
            </a:r>
          </a:p>
          <a:p>
            <a:r>
              <a:rPr lang="hu-HU" b="1" i="1" dirty="0"/>
              <a:t>f</a:t>
            </a:r>
            <a:r>
              <a:rPr lang="hu-HU" b="1" i="1" dirty="0" smtClean="0"/>
              <a:t>elszámolói „biztonsági intézkedések”</a:t>
            </a:r>
          </a:p>
          <a:p>
            <a:pPr lvl="1"/>
            <a:r>
              <a:rPr lang="hu-HU" dirty="0"/>
              <a:t>m</a:t>
            </a:r>
            <a:r>
              <a:rPr lang="hu-HU" dirty="0" smtClean="0"/>
              <a:t>egbízható értékbecslés a felszámolási eljárás kezdetén</a:t>
            </a:r>
          </a:p>
          <a:p>
            <a:pPr lvl="1"/>
            <a:r>
              <a:rPr lang="hu-HU" dirty="0"/>
              <a:t>p</a:t>
            </a:r>
            <a:r>
              <a:rPr lang="hu-HU" dirty="0" smtClean="0"/>
              <a:t>ályázat eredménytelenné nyilvánítása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04741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Zálogjogosultnak történő értékesítés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sz="1800" b="1" i="1" dirty="0"/>
              <a:t>f</a:t>
            </a:r>
            <a:r>
              <a:rPr lang="hu-HU" sz="1800" b="1" i="1" dirty="0" smtClean="0"/>
              <a:t>eltételei</a:t>
            </a:r>
            <a:r>
              <a:rPr lang="hu-HU" sz="1800" dirty="0" smtClean="0"/>
              <a:t>: 2 sikertelen értékesítés, hitelezői (választmányi) hozzájárulás, a jelzálogjogosult erre irányuló igénye (nem kötelező!!)</a:t>
            </a:r>
          </a:p>
          <a:p>
            <a:r>
              <a:rPr lang="hu-HU" sz="1800" b="1" i="1" dirty="0"/>
              <a:t>k</a:t>
            </a:r>
            <a:r>
              <a:rPr lang="hu-HU" sz="1800" b="1" i="1" dirty="0" smtClean="0"/>
              <a:t>vázi beszámításos </a:t>
            </a:r>
            <a:r>
              <a:rPr lang="hu-HU" sz="1800" dirty="0" smtClean="0"/>
              <a:t>értékesítés – a hitelezői igény (megfelelő hányada) fejében jut a hitelező az ingatlan tulajdonjogához, de meg kell fizetnie a felszámoló díját, költségeit, és a becsérték és a követelés közötti különbözetet</a:t>
            </a:r>
          </a:p>
          <a:p>
            <a:r>
              <a:rPr lang="hu-HU" sz="1800" b="1" i="1" dirty="0"/>
              <a:t>b</a:t>
            </a:r>
            <a:r>
              <a:rPr lang="hu-HU" sz="1800" b="1" i="1" dirty="0" smtClean="0"/>
              <a:t>ecsérték mint kötelező vételár</a:t>
            </a:r>
          </a:p>
          <a:p>
            <a:pPr lvl="1"/>
            <a:r>
              <a:rPr lang="hu-HU" dirty="0"/>
              <a:t>k</a:t>
            </a:r>
            <a:r>
              <a:rPr lang="hu-HU" dirty="0" smtClean="0"/>
              <a:t>inek a becslése szerinti érték??</a:t>
            </a:r>
          </a:p>
          <a:p>
            <a:pPr lvl="1"/>
            <a:r>
              <a:rPr lang="hu-HU" dirty="0"/>
              <a:t>p</a:t>
            </a:r>
            <a:r>
              <a:rPr lang="hu-HU" dirty="0" smtClean="0"/>
              <a:t>iaci érték vagy </a:t>
            </a:r>
            <a:r>
              <a:rPr lang="hu-HU" dirty="0" err="1" smtClean="0"/>
              <a:t>likvidációs</a:t>
            </a:r>
            <a:r>
              <a:rPr lang="hu-HU" dirty="0" smtClean="0"/>
              <a:t> érték?? </a:t>
            </a:r>
          </a:p>
          <a:p>
            <a:pPr lvl="1"/>
            <a:r>
              <a:rPr lang="hu-HU" dirty="0"/>
              <a:t>k</a:t>
            </a:r>
            <a:r>
              <a:rPr lang="hu-HU" dirty="0" smtClean="0"/>
              <a:t>iinduló becsérték vagy leszállított irányár??</a:t>
            </a:r>
          </a:p>
          <a:p>
            <a:pPr marL="457200" lvl="1" indent="0">
              <a:buNone/>
            </a:pPr>
            <a:endParaRPr lang="hu-HU" dirty="0" smtClean="0"/>
          </a:p>
          <a:p>
            <a:pPr marL="457200" lvl="1" indent="0" algn="ctr">
              <a:buNone/>
            </a:pPr>
            <a:r>
              <a:rPr lang="hu-HU" b="1" i="1" dirty="0" smtClean="0"/>
              <a:t>!! Kiemelkedő az értékbecslés szerepe !!</a:t>
            </a:r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788281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156</TotalTime>
  <Words>621</Words>
  <Application>Microsoft Office PowerPoint</Application>
  <PresentationFormat>Szélesvásznú</PresentationFormat>
  <Paragraphs>67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Ion</vt:lpstr>
      <vt:lpstr>A felszámolási értékesítés és az értékbecslés</vt:lpstr>
      <vt:lpstr>A felszámolási vagyon értékesítése - alapvetések</vt:lpstr>
      <vt:lpstr>Hogyan értékesíthetjük az adós vagyonát?</vt:lpstr>
      <vt:lpstr>Az értékesítés formái</vt:lpstr>
      <vt:lpstr>Az értékesítés előkészítése</vt:lpstr>
      <vt:lpstr>Az értékesítés jogszabályi háttere</vt:lpstr>
      <vt:lpstr>A jogszabályban szereplő kifejezések</vt:lpstr>
      <vt:lpstr>Nem árt az óvatosság…</vt:lpstr>
      <vt:lpstr>Zálogjogosultnak történő értékesítés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felszámolási értékesítés</dc:title>
  <dc:creator>Túróczi Emese</dc:creator>
  <cp:lastModifiedBy>Túróczi Emese</cp:lastModifiedBy>
  <cp:revision>20</cp:revision>
  <dcterms:created xsi:type="dcterms:W3CDTF">2014-07-01T09:10:40Z</dcterms:created>
  <dcterms:modified xsi:type="dcterms:W3CDTF">2014-07-01T11:48:49Z</dcterms:modified>
</cp:coreProperties>
</file>